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323" r:id="rId4"/>
    <p:sldId id="296" r:id="rId5"/>
    <p:sldId id="299" r:id="rId6"/>
    <p:sldId id="308" r:id="rId7"/>
    <p:sldId id="298" r:id="rId8"/>
    <p:sldId id="300" r:id="rId9"/>
    <p:sldId id="31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09" r:id="rId19"/>
    <p:sldId id="311" r:id="rId20"/>
    <p:sldId id="259" r:id="rId21"/>
    <p:sldId id="260" r:id="rId22"/>
    <p:sldId id="283" r:id="rId23"/>
    <p:sldId id="261" r:id="rId24"/>
    <p:sldId id="317" r:id="rId25"/>
    <p:sldId id="318" r:id="rId26"/>
    <p:sldId id="319" r:id="rId27"/>
    <p:sldId id="320" r:id="rId28"/>
    <p:sldId id="321" r:id="rId29"/>
    <p:sldId id="272" r:id="rId30"/>
    <p:sldId id="276" r:id="rId31"/>
    <p:sldId id="277" r:id="rId32"/>
    <p:sldId id="269" r:id="rId33"/>
    <p:sldId id="270" r:id="rId34"/>
    <p:sldId id="274" r:id="rId35"/>
    <p:sldId id="265" r:id="rId36"/>
    <p:sldId id="266" r:id="rId37"/>
    <p:sldId id="267" r:id="rId38"/>
    <p:sldId id="268" r:id="rId39"/>
    <p:sldId id="262" r:id="rId40"/>
    <p:sldId id="278" r:id="rId41"/>
    <p:sldId id="279" r:id="rId42"/>
    <p:sldId id="281" r:id="rId43"/>
    <p:sldId id="314" r:id="rId44"/>
    <p:sldId id="280" r:id="rId45"/>
    <p:sldId id="286" r:id="rId46"/>
    <p:sldId id="287" r:id="rId47"/>
    <p:sldId id="324" r:id="rId48"/>
    <p:sldId id="288" r:id="rId49"/>
    <p:sldId id="258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292"/>
    <p:restoredTop sz="94616"/>
  </p:normalViewPr>
  <p:slideViewPr>
    <p:cSldViewPr snapToGrid="0" snapToObjects="1">
      <p:cViewPr varScale="1">
        <p:scale>
          <a:sx n="78" d="100"/>
          <a:sy n="78" d="100"/>
        </p:scale>
        <p:origin x="168" y="1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png>
</file>

<file path=ppt/media/image5.tiff>
</file>

<file path=ppt/media/image6.tiff>
</file>

<file path=ppt/media/image60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4/3/17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11/relationships/webextension" Target="../webextensions/webextension1.xml"/><Relationship Id="rId3" Type="http://schemas.openxmlformats.org/officeDocument/2006/relationships/image" Target="../media/image6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terraform.zip" TargetMode="Externa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s3bucket.json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BasicWebserverInVPC.json" TargetMode="External"/><Relationship Id="rId3" Type="http://schemas.openxmlformats.org/officeDocument/2006/relationships/image" Target="../media/image9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4" Type="http://schemas.openxmlformats.org/officeDocument/2006/relationships/hyperlink" Target="http://docs.aws.amazon.com/AWSCloudFormation/latest/UserGuide/aws-template-resource-type-ref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fVMlxJJNmyA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9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 large cloud system is so complex a person can no longer understand it.</a:t>
            </a:r>
            <a:endParaRPr lang="en-US" sz="2400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We need three capabilities to build and maintain dynamic infrastructure:</a:t>
            </a:r>
          </a:p>
          <a:p>
            <a:endParaRPr lang="en-US" dirty="0" smtClean="0"/>
          </a:p>
          <a:p>
            <a:pPr lvl="1"/>
            <a:r>
              <a:rPr lang="en-US" b="1" dirty="0"/>
              <a:t>D</a:t>
            </a:r>
            <a:r>
              <a:rPr lang="en-US" b="1" dirty="0" smtClean="0"/>
              <a:t>ynamic infrastructure platform</a:t>
            </a:r>
          </a:p>
          <a:p>
            <a:pPr lvl="2"/>
            <a:r>
              <a:rPr lang="en-US" dirty="0" smtClean="0"/>
              <a:t>Provides an environment in which to dynamically build infrastructure components.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Infrastructure definition tools</a:t>
            </a:r>
          </a:p>
          <a:p>
            <a:pPr lvl="2"/>
            <a:r>
              <a:rPr lang="en-US" dirty="0" smtClean="0"/>
              <a:t>Provides a way to describe how to build components in the dynamic infrastructure platform.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Configuration management tools</a:t>
            </a:r>
          </a:p>
          <a:p>
            <a:pPr lvl="2"/>
            <a:r>
              <a:rPr lang="en-US" dirty="0" smtClean="0"/>
              <a:t>Provides a way to manage the configuration of infrastructure components over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Infrastructure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system that provides servers, storage, and networking infrastructure in a programmatic way.</a:t>
            </a:r>
          </a:p>
          <a:p>
            <a:pPr lvl="1"/>
            <a:r>
              <a:rPr lang="en-US" dirty="0" smtClean="0"/>
              <a:t>Amazon Web Services</a:t>
            </a:r>
          </a:p>
          <a:p>
            <a:pPr lvl="1"/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Google Compute Engine</a:t>
            </a:r>
          </a:p>
          <a:p>
            <a:pPr lvl="1"/>
            <a:r>
              <a:rPr lang="en-US" dirty="0" smtClean="0"/>
              <a:t>OpenStack</a:t>
            </a:r>
          </a:p>
          <a:p>
            <a:pPr lvl="1"/>
            <a:r>
              <a:rPr lang="en-US" dirty="0" smtClean="0"/>
              <a:t>VMware </a:t>
            </a:r>
            <a:r>
              <a:rPr lang="en-US" dirty="0" err="1" smtClean="0"/>
              <a:t>vCloud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Access to an API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On-demand: create and destroy resources immediately.</a:t>
            </a:r>
          </a:p>
          <a:p>
            <a:pPr lvl="2"/>
            <a:r>
              <a:rPr lang="en-US" dirty="0" smtClean="0"/>
              <a:t>Shouldn’t require requests to a provider to provision infrastructure.</a:t>
            </a:r>
          </a:p>
          <a:p>
            <a:pPr lvl="2"/>
            <a:r>
              <a:rPr lang="en-US" b="1" dirty="0" smtClean="0"/>
              <a:t>Anti-pattern: Hand-cranked clouds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Definition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Tool that allows people to specify what infrastructure component to create and how to configure it.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Leverages the API provided by the dynamic infrastructure platform to create the component.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Examples:</a:t>
            </a:r>
          </a:p>
          <a:p>
            <a:pPr lvl="2"/>
            <a:r>
              <a:rPr lang="en-US" dirty="0" smtClean="0"/>
              <a:t>AWS Cloud Formation</a:t>
            </a:r>
          </a:p>
          <a:p>
            <a:pPr lvl="2"/>
            <a:r>
              <a:rPr lang="en-US" dirty="0" smtClean="0"/>
              <a:t>Terraform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 Heat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Definition Tool 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 smtClean="0"/>
          </a:p>
          <a:p>
            <a:r>
              <a:rPr lang="en-US" b="1" dirty="0" smtClean="0"/>
              <a:t>Idempotent</a:t>
            </a:r>
            <a:r>
              <a:rPr lang="en-US" dirty="0" smtClean="0"/>
              <a:t>: execute the same script </a:t>
            </a:r>
            <a:br>
              <a:rPr lang="en-US" dirty="0" smtClean="0"/>
            </a:br>
            <a:r>
              <a:rPr lang="en-US" dirty="0" smtClean="0"/>
              <a:t>multiple times without negatively </a:t>
            </a:r>
            <a:br>
              <a:rPr lang="en-US" dirty="0" smtClean="0"/>
            </a:br>
            <a:r>
              <a:rPr lang="en-US" dirty="0" smtClean="0"/>
              <a:t>impacting infrastructure.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Pre/post-checks</a:t>
            </a:r>
            <a:r>
              <a:rPr lang="en-US" dirty="0" smtClean="0"/>
              <a:t>: ability for tool to validate </a:t>
            </a:r>
            <a:br>
              <a:rPr lang="en-US" dirty="0" smtClean="0"/>
            </a:br>
            <a:r>
              <a:rPr lang="en-US" dirty="0" smtClean="0"/>
              <a:t>starting conditions and check for successful </a:t>
            </a:r>
            <a:br>
              <a:rPr lang="en-US" dirty="0" smtClean="0"/>
            </a:br>
            <a:r>
              <a:rPr lang="en-US" dirty="0" smtClean="0"/>
              <a:t>completion.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Visible failure</a:t>
            </a:r>
            <a:r>
              <a:rPr lang="en-US" dirty="0" smtClean="0"/>
              <a:t>: shouldn’t hide provisioning failures.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Parameterized</a:t>
            </a:r>
            <a:r>
              <a:rPr lang="en-US" dirty="0" smtClean="0"/>
              <a:t>: allows the reuse of infrastructure definitions for multiple use-cases (i.e., environments).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Infrastructure Definition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Common practices:</a:t>
            </a:r>
          </a:p>
          <a:p>
            <a:pPr lvl="1"/>
            <a:r>
              <a:rPr lang="en-US" b="1" dirty="0" smtClean="0"/>
              <a:t>Unattended execution</a:t>
            </a:r>
            <a:r>
              <a:rPr lang="en-US" dirty="0" smtClean="0"/>
              <a:t>: definition tools do not require human intervention to build infrastructure.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Configuration definition files</a:t>
            </a:r>
            <a:r>
              <a:rPr lang="en-US" dirty="0" smtClean="0"/>
              <a:t>: infrastructure definitions are stored in text files (JSON, YAML, DSL, etc.)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Externalized configuration</a:t>
            </a:r>
            <a:r>
              <a:rPr lang="en-US" dirty="0" smtClean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VCS</a:t>
            </a:r>
            <a:r>
              <a:rPr lang="en-US" dirty="0" smtClean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Definition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Two ways to define infrastructure in configuration files: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Procedurally</a:t>
            </a:r>
            <a:r>
              <a:rPr lang="en-US" dirty="0" smtClean="0"/>
              <a:t>: describe the step-by-step process required to build infrastructure</a:t>
            </a:r>
          </a:p>
          <a:p>
            <a:pPr lvl="2"/>
            <a:r>
              <a:rPr lang="en-US" dirty="0" smtClean="0"/>
              <a:t>“First do X, then do Y.”</a:t>
            </a:r>
          </a:p>
          <a:p>
            <a:pPr lvl="2"/>
            <a:r>
              <a:rPr lang="en-US" dirty="0" smtClean="0"/>
              <a:t>Example: Shell script or application library using AWS API to create infrastructure (Python Boto3).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smtClean="0"/>
              <a:t>Declaratively</a:t>
            </a:r>
            <a:r>
              <a:rPr lang="en-US" dirty="0" smtClean="0"/>
              <a:t>: describe what the infrastructure should look like and let a tool build it.</a:t>
            </a:r>
          </a:p>
          <a:p>
            <a:pPr lvl="2"/>
            <a:r>
              <a:rPr lang="en-US" dirty="0" smtClean="0"/>
              <a:t>“It should be Z.”</a:t>
            </a:r>
          </a:p>
          <a:p>
            <a:pPr lvl="2"/>
            <a:r>
              <a:rPr lang="en-US" dirty="0" smtClean="0"/>
              <a:t>Sometimes called policy-based configuration.</a:t>
            </a:r>
          </a:p>
          <a:p>
            <a:pPr lvl="2"/>
            <a:r>
              <a:rPr lang="en-US" dirty="0" smtClean="0"/>
              <a:t>Benefit: typically run idempotently – can apply configuration over-and-over again.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vs. Declarative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Terraform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39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An infrastructure definition tool that automates the deployment of cloud and </a:t>
            </a:r>
            <a:r>
              <a:rPr lang="en-US" dirty="0" err="1" smtClean="0"/>
              <a:t>on-premise</a:t>
            </a:r>
            <a:r>
              <a:rPr lang="en-US" dirty="0" smtClean="0"/>
              <a:t> infrastructure.</a:t>
            </a:r>
          </a:p>
          <a:p>
            <a:pPr lvl="1"/>
            <a:r>
              <a:rPr lang="en-US" dirty="0" smtClean="0"/>
              <a:t>Supports AWS, Azure, Google, VMWare, </a:t>
            </a:r>
            <a:r>
              <a:rPr lang="en-US" dirty="0" err="1" smtClean="0"/>
              <a:t>Openstack</a:t>
            </a:r>
            <a:r>
              <a:rPr lang="en-US" dirty="0" smtClean="0"/>
              <a:t>, and more.</a:t>
            </a:r>
          </a:p>
          <a:p>
            <a:pPr lvl="1"/>
            <a:r>
              <a:rPr lang="en-US" dirty="0" smtClean="0"/>
              <a:t>Designed by </a:t>
            </a:r>
            <a:r>
              <a:rPr lang="en-US" dirty="0" err="1" smtClean="0"/>
              <a:t>HashiCorp</a:t>
            </a:r>
            <a:r>
              <a:rPr lang="en-US" dirty="0" smtClean="0"/>
              <a:t> (same company as Vagrant)</a:t>
            </a:r>
          </a:p>
          <a:p>
            <a:pPr lvl="1"/>
            <a:r>
              <a:rPr lang="en-US" dirty="0" smtClean="0"/>
              <a:t>Free tool available at http://</a:t>
            </a:r>
            <a:r>
              <a:rPr lang="en-US" dirty="0" err="1" smtClean="0"/>
              <a:t>www.terraform.io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Infrastructure is described in a high-level configuration syntax (Terraform files).</a:t>
            </a:r>
          </a:p>
          <a:p>
            <a:pPr lvl="1"/>
            <a:r>
              <a:rPr lang="en-US" dirty="0" smtClean="0"/>
              <a:t>Represents the blueprint of your infrastructure architecture.</a:t>
            </a:r>
          </a:p>
          <a:p>
            <a:pPr lvl="1"/>
            <a:r>
              <a:rPr lang="en-US" dirty="0" smtClean="0"/>
              <a:t>Can also support JSON.</a:t>
            </a:r>
          </a:p>
          <a:p>
            <a:pPr lvl="1"/>
            <a:endParaRPr lang="en-US" dirty="0"/>
          </a:p>
          <a:p>
            <a:r>
              <a:rPr lang="en-US" dirty="0" smtClean="0"/>
              <a:t>Terraform generates a plan which shows how the tool will execute changes to the infrastructure environment.</a:t>
            </a:r>
          </a:p>
          <a:p>
            <a:pPr lvl="1"/>
            <a:r>
              <a:rPr lang="en-US" dirty="0" smtClean="0"/>
              <a:t>Not only creates new infrastructure, but can change existing infrastructure.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671" y="274638"/>
            <a:ext cx="1000262" cy="100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7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Terraform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1571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Review Terraform configuration file</a:t>
            </a:r>
            <a:r>
              <a:rPr lang="en-US" dirty="0" smtClean="0"/>
              <a:t>.</a:t>
            </a:r>
          </a:p>
          <a:p>
            <a:pPr lvl="1"/>
            <a:r>
              <a:rPr lang="en-US" dirty="0">
                <a:hlinkClick r:id="rId2" tooltip="https://s3.amazonaws.com/seis665/terraform.zip"/>
              </a:rPr>
              <a:t>https://</a:t>
            </a:r>
            <a:r>
              <a:rPr lang="en-US" dirty="0" smtClean="0">
                <a:hlinkClick r:id="rId2" tooltip="https://s3.amazonaws.com/seis665/terraform.zip"/>
              </a:rPr>
              <a:t>s3.amazonaws.com/seis665/terraform.zip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Show the Terraform plan.</a:t>
            </a:r>
          </a:p>
          <a:p>
            <a:pPr marL="457200" lvl="1" indent="0">
              <a:buNone/>
            </a:pPr>
            <a:r>
              <a:rPr lang="en-US" dirty="0" smtClean="0"/>
              <a:t>$ terraform plan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Create resources defined in plan.</a:t>
            </a:r>
          </a:p>
          <a:p>
            <a:pPr marL="457200" lvl="1" indent="0">
              <a:buNone/>
            </a:pPr>
            <a:r>
              <a:rPr lang="en-US" dirty="0" smtClean="0"/>
              <a:t>$ terraform apply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Review the resources created.</a:t>
            </a:r>
          </a:p>
          <a:p>
            <a:pPr marL="457200" lvl="1" indent="0">
              <a:buNone/>
            </a:pPr>
            <a:r>
              <a:rPr lang="en-US" dirty="0" smtClean="0"/>
              <a:t>$ terraform show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View new infrastructure on AWS.</a:t>
            </a:r>
          </a:p>
          <a:p>
            <a:endParaRPr lang="en-US" dirty="0" smtClean="0"/>
          </a:p>
          <a:p>
            <a:r>
              <a:rPr lang="en-US" dirty="0" smtClean="0"/>
              <a:t>Remove new infrastructure.</a:t>
            </a:r>
          </a:p>
          <a:p>
            <a:pPr marL="457200" lvl="1" indent="0">
              <a:buNone/>
            </a:pPr>
            <a:r>
              <a:rPr lang="en-US" dirty="0" smtClean="0"/>
              <a:t>$ </a:t>
            </a:r>
            <a:r>
              <a:rPr lang="en-US" dirty="0" err="1" smtClean="0"/>
              <a:t>terr</a:t>
            </a:r>
            <a:r>
              <a:rPr lang="en-US" dirty="0" smtClean="0"/>
              <a:t>$ </a:t>
            </a:r>
            <a:r>
              <a:rPr lang="en-US" dirty="0" smtClean="0"/>
              <a:t>terraform destroy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</a:p>
          <a:p>
            <a:r>
              <a:rPr lang="en-US" dirty="0" smtClean="0"/>
              <a:t>Dynamic infrastructure platforms</a:t>
            </a:r>
          </a:p>
          <a:p>
            <a:r>
              <a:rPr lang="en-US" dirty="0" smtClean="0"/>
              <a:t>Infrastructure definition </a:t>
            </a:r>
            <a:r>
              <a:rPr lang="en-US" dirty="0"/>
              <a:t>t</a:t>
            </a:r>
            <a:r>
              <a:rPr lang="en-US" dirty="0" smtClean="0"/>
              <a:t>ools</a:t>
            </a:r>
          </a:p>
          <a:p>
            <a:pPr lvl="1"/>
            <a:r>
              <a:rPr lang="en-US" dirty="0" smtClean="0"/>
              <a:t>Terraform</a:t>
            </a:r>
          </a:p>
          <a:p>
            <a:pPr lvl="1"/>
            <a:r>
              <a:rPr lang="en-US" dirty="0" smtClean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AWS CloudFormation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 smtClean="0"/>
              <a:t>Several AWS services (Elastic Beanstalk, ECS, etc.) use CloudFormation for infrastructure provisioning.</a:t>
            </a:r>
          </a:p>
          <a:p>
            <a:endParaRPr lang="en-US" dirty="0" smtClean="0"/>
          </a:p>
          <a:p>
            <a:r>
              <a:rPr lang="en-US" dirty="0" smtClean="0"/>
              <a:t>CloudFormation uses a </a:t>
            </a:r>
            <a:r>
              <a:rPr lang="en-US" b="1" dirty="0" smtClean="0"/>
              <a:t>template</a:t>
            </a:r>
            <a:r>
              <a:rPr lang="en-US" dirty="0" smtClean="0"/>
              <a:t> to describe what resources to configure on AWS.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Template is written in JSON or YAML format.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 Supports good Infrastructure as Code practices.</a:t>
            </a:r>
          </a:p>
          <a:p>
            <a:pPr lvl="2"/>
            <a:r>
              <a:rPr lang="en-US" dirty="0" smtClean="0"/>
              <a:t>Store in version control</a:t>
            </a:r>
          </a:p>
          <a:p>
            <a:pPr lvl="2"/>
            <a:r>
              <a:rPr lang="en-US" dirty="0" smtClean="0"/>
              <a:t>Ability to test</a:t>
            </a:r>
          </a:p>
          <a:p>
            <a:pPr lvl="2"/>
            <a:r>
              <a:rPr lang="en-US" dirty="0" smtClean="0"/>
              <a:t>Repeatable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 set of configured cloud resources is called a </a:t>
            </a:r>
            <a:r>
              <a:rPr lang="en-US" b="1" dirty="0" smtClean="0"/>
              <a:t>stack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335" y="112822"/>
            <a:ext cx="1304816" cy="13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1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Common use-cases include:</a:t>
            </a:r>
          </a:p>
          <a:p>
            <a:pPr lvl="1"/>
            <a:r>
              <a:rPr lang="en-US" dirty="0" smtClean="0"/>
              <a:t>Launching multiple copies of a stack of resources.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Creating multiple environments for application development, staging, and production.</a:t>
            </a:r>
          </a:p>
          <a:p>
            <a:pPr lvl="2"/>
            <a:r>
              <a:rPr lang="en-US" dirty="0" smtClean="0"/>
              <a:t>Templates support parameters to allow for reuse in different situations.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Blue/green deployments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Disaster Recovery</a:t>
            </a:r>
          </a:p>
        </p:txBody>
      </p:sp>
    </p:spTree>
    <p:extLst>
      <p:ext uri="{BB962C8B-B14F-4D97-AF65-F5344CB8AC3E}">
        <p14:creationId xmlns:p14="http://schemas.microsoft.com/office/powerpoint/2010/main" val="238293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CloudFormation Works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CloudFormation uses template definition to make API calls to AWS.</a:t>
            </a:r>
          </a:p>
          <a:p>
            <a:pPr lvl="1"/>
            <a:r>
              <a:rPr lang="en-US" dirty="0" smtClean="0"/>
              <a:t>User’s permissions determines what resources it can create.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Process:</a:t>
            </a:r>
          </a:p>
          <a:p>
            <a:pPr lvl="1"/>
            <a:r>
              <a:rPr lang="en-US" dirty="0" smtClean="0"/>
              <a:t>1. Create a CloudFormation Template (JSON) in CloudFormation Designer or a text editor.</a:t>
            </a:r>
          </a:p>
          <a:p>
            <a:pPr lvl="1"/>
            <a:r>
              <a:rPr lang="en-US" dirty="0" smtClean="0"/>
              <a:t>2. Save the template locally or in an S3 bucket.</a:t>
            </a:r>
          </a:p>
          <a:p>
            <a:pPr lvl="1"/>
            <a:r>
              <a:rPr lang="en-US" dirty="0" smtClean="0"/>
              <a:t>3. Create a stack by specifying the template and providing any required input parameters using </a:t>
            </a:r>
            <a:r>
              <a:rPr lang="en-US" dirty="0" smtClean="0"/>
              <a:t>AWS console</a:t>
            </a:r>
            <a:r>
              <a:rPr lang="en-US" dirty="0" smtClean="0"/>
              <a:t>, API, or CLI.</a:t>
            </a:r>
          </a:p>
          <a:p>
            <a:pPr lvl="1"/>
            <a:r>
              <a:rPr lang="en-US" dirty="0" smtClean="0"/>
              <a:t>4. CloudFormation provisions resources and reports back when the stack is created.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 smtClean="0"/>
              <a:t>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</a:t>
            </a:r>
            <a:r>
              <a:rPr lang="en-US" sz="2900" dirty="0" err="1" smtClean="0"/>
              <a:t>AWSTemplateFormationVersion</a:t>
            </a:r>
            <a:r>
              <a:rPr lang="en-US" sz="2900" dirty="0" smtClean="0"/>
              <a:t>” : “</a:t>
            </a:r>
            <a:r>
              <a:rPr lang="en-US" sz="2900" i="1" dirty="0" smtClean="0">
                <a:solidFill>
                  <a:srgbClr val="FF0000"/>
                </a:solidFill>
              </a:rPr>
              <a:t>version date</a:t>
            </a:r>
            <a:r>
              <a:rPr lang="en-US" sz="2900" dirty="0" smtClean="0"/>
              <a:t>”,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“Description” : </a:t>
            </a:r>
            <a:r>
              <a:rPr lang="en-US" sz="2900" dirty="0" smtClean="0">
                <a:solidFill>
                  <a:srgbClr val="FF0000"/>
                </a:solidFill>
              </a:rPr>
              <a:t>“</a:t>
            </a:r>
            <a:r>
              <a:rPr lang="en-US" sz="2900" i="1" dirty="0" smtClean="0">
                <a:solidFill>
                  <a:srgbClr val="FF0000"/>
                </a:solidFill>
              </a:rPr>
              <a:t>JSON string</a:t>
            </a:r>
            <a:r>
              <a:rPr lang="en-US" sz="2900" dirty="0" smtClean="0"/>
              <a:t>”,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“Metadata”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“Parameters”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“Mappings”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“Conditions”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“Resources”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},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“Outputs” : {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	</a:t>
            </a:r>
            <a:r>
              <a:rPr lang="en-US" sz="2900" i="1" dirty="0" smtClean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dirty="0" smtClean="0"/>
              <a:t>}</a:t>
            </a:r>
          </a:p>
          <a:p>
            <a:pPr marL="0" indent="0">
              <a:buNone/>
            </a:pPr>
            <a:r>
              <a:rPr lang="en-US" sz="2900" dirty="0"/>
              <a:t>}</a:t>
            </a:r>
            <a:endParaRPr lang="en-US" sz="2900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Templates allow the user to supply input </a:t>
            </a:r>
            <a:r>
              <a:rPr lang="en-US" b="1" dirty="0" smtClean="0"/>
              <a:t>parameters</a:t>
            </a:r>
            <a:r>
              <a:rPr lang="en-US" dirty="0" smtClean="0"/>
              <a:t> when launching a stack.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Parameter logical names must be unique.</a:t>
            </a:r>
          </a:p>
          <a:p>
            <a:pPr lvl="1"/>
            <a:r>
              <a:rPr lang="en-US" dirty="0" smtClean="0"/>
              <a:t>Logical name definition followed by a series of parameter properties.</a:t>
            </a:r>
          </a:p>
          <a:p>
            <a:pPr lvl="1"/>
            <a:r>
              <a:rPr lang="en-US" dirty="0" smtClean="0"/>
              <a:t>Types: String, Number, List, or AWS-specific type</a:t>
            </a:r>
          </a:p>
          <a:p>
            <a:pPr lvl="1"/>
            <a:r>
              <a:rPr lang="en-US" dirty="0" smtClean="0"/>
              <a:t>Maximum of 60 parameters allowed in a template</a:t>
            </a:r>
          </a:p>
          <a:p>
            <a:endParaRPr lang="en-US" dirty="0" smtClean="0"/>
          </a:p>
          <a:p>
            <a:r>
              <a:rPr lang="en-US" dirty="0" smtClean="0"/>
              <a:t>Input parameters are referenced within a template using the “</a:t>
            </a:r>
            <a:r>
              <a:rPr lang="en-US" b="1" dirty="0" smtClean="0"/>
              <a:t>Ref</a:t>
            </a:r>
            <a:r>
              <a:rPr lang="en-US" dirty="0" smtClean="0"/>
              <a:t>” function.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</a:t>
            </a:r>
            <a:r>
              <a:rPr lang="en-US" dirty="0" smtClean="0"/>
              <a:t>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 smtClean="0"/>
              <a:t>"</a:t>
            </a:r>
            <a:r>
              <a:rPr lang="de-DE" dirty="0"/>
              <a:t>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 </a:t>
            </a:r>
            <a:r>
              <a:rPr lang="de-DE" dirty="0"/>
              <a:t>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 smtClean="0">
                <a:solidFill>
                  <a:srgbClr val="FF0000"/>
                </a:solidFill>
              </a:rPr>
              <a:t>value</a:t>
            </a:r>
            <a:r>
              <a:rPr lang="de-DE" dirty="0" smtClean="0"/>
              <a:t>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}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Useful parameter properties (not a complete list):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AllowedValues</a:t>
            </a:r>
            <a:r>
              <a:rPr lang="en-US" dirty="0" smtClean="0"/>
              <a:t>: an array containing list of values allowed for the parameter.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Default</a:t>
            </a:r>
            <a:r>
              <a:rPr lang="en-US" dirty="0" smtClean="0"/>
              <a:t>: the value used for the property if no value is specified.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Description</a:t>
            </a:r>
            <a:r>
              <a:rPr lang="en-US" dirty="0" smtClean="0"/>
              <a:t>: a string describing the parameter.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MaxLength</a:t>
            </a:r>
            <a:r>
              <a:rPr lang="en-US" dirty="0" smtClean="0"/>
              <a:t>/</a:t>
            </a:r>
            <a:r>
              <a:rPr lang="en-US" b="1" dirty="0" err="1" smtClean="0"/>
              <a:t>MinLength</a:t>
            </a:r>
            <a:r>
              <a:rPr lang="en-US" dirty="0" smtClean="0"/>
              <a:t>/</a:t>
            </a:r>
            <a:r>
              <a:rPr lang="en-US" b="1" dirty="0" err="1" smtClean="0"/>
              <a:t>MaxValue</a:t>
            </a:r>
            <a:r>
              <a:rPr lang="en-US" dirty="0" smtClean="0"/>
              <a:t>/</a:t>
            </a:r>
            <a:r>
              <a:rPr lang="en-US" b="1" dirty="0" err="1" smtClean="0"/>
              <a:t>MinValue</a:t>
            </a:r>
            <a:r>
              <a:rPr lang="en-US" dirty="0" smtClean="0"/>
              <a:t>: set a constraint on the input value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err="1" smtClean="0"/>
              <a:t>NoEcho</a:t>
            </a:r>
            <a:r>
              <a:rPr lang="en-US" dirty="0" smtClean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“Parameters” {</a:t>
            </a:r>
          </a:p>
          <a:p>
            <a:pPr marL="0" indent="0">
              <a:buNone/>
            </a:pPr>
            <a:r>
              <a:rPr lang="en-US" sz="2400" dirty="0" smtClean="0"/>
              <a:t>	“</a:t>
            </a:r>
            <a:r>
              <a:rPr lang="en-US" sz="2400" b="1" dirty="0" err="1" smtClean="0"/>
              <a:t>InstanceTypeParameter</a:t>
            </a:r>
            <a:r>
              <a:rPr lang="en-US" sz="2400" dirty="0" smtClean="0"/>
              <a:t>” : {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“Type” : “String”,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“Default” : “t2.micro”,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</a:t>
            </a:r>
            <a:r>
              <a:rPr lang="en-US" sz="2400" dirty="0" err="1" smtClean="0"/>
              <a:t>AllowedValues</a:t>
            </a:r>
            <a:r>
              <a:rPr lang="en-US" sz="2400" dirty="0" smtClean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}</a:t>
            </a:r>
          </a:p>
          <a:p>
            <a:pPr marL="0" indent="0">
              <a:buNone/>
            </a:pPr>
            <a:r>
              <a:rPr lang="en-US" sz="2400" dirty="0" smtClean="0"/>
              <a:t>}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smtClean="0"/>
              <a:t>”Resources” </a:t>
            </a:r>
            <a:r>
              <a:rPr lang="en-US" sz="2400" dirty="0" smtClean="0"/>
              <a:t>: {</a:t>
            </a:r>
            <a:endParaRPr lang="en-US" sz="2400" dirty="0" smtClean="0"/>
          </a:p>
          <a:p>
            <a:pPr marL="400050" lvl="1" indent="0">
              <a:buNone/>
            </a:pPr>
            <a:r>
              <a:rPr lang="en-US" sz="2000" dirty="0" smtClean="0"/>
              <a:t>“Ec2Instance” : {</a:t>
            </a:r>
          </a:p>
          <a:p>
            <a:pPr marL="400050" lvl="1" indent="0">
              <a:buNone/>
            </a:pPr>
            <a:r>
              <a:rPr lang="en-US" sz="2000" dirty="0" smtClean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“Properties” : {</a:t>
            </a:r>
          </a:p>
          <a:p>
            <a:pPr marL="400050" lvl="1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“</a:t>
            </a:r>
            <a:r>
              <a:rPr lang="en-US" sz="2000" dirty="0" err="1" smtClean="0"/>
              <a:t>InstanceType</a:t>
            </a:r>
            <a:r>
              <a:rPr lang="en-US" sz="2000" dirty="0" smtClean="0"/>
              <a:t>” : { “Ref” : “</a:t>
            </a:r>
            <a:r>
              <a:rPr lang="en-US" sz="2000" b="1" dirty="0" err="1" smtClean="0"/>
              <a:t>InstanceTypeParameter</a:t>
            </a:r>
            <a:r>
              <a:rPr lang="en-US" sz="2000" dirty="0" smtClean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	“</a:t>
            </a:r>
            <a:r>
              <a:rPr lang="en-US" sz="2000" dirty="0" err="1" smtClean="0"/>
              <a:t>ImageId</a:t>
            </a:r>
            <a:r>
              <a:rPr lang="en-US" sz="2000" dirty="0" smtClean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  <a:endParaRPr lang="en-US" sz="2000" dirty="0" smtClean="0"/>
          </a:p>
          <a:p>
            <a:pPr marL="0" indent="0">
              <a:buNone/>
            </a:pPr>
            <a:r>
              <a:rPr lang="en-US" sz="2400" dirty="0" smtClean="0"/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The optional </a:t>
            </a:r>
            <a:r>
              <a:rPr lang="en-US" b="1" dirty="0" smtClean="0"/>
              <a:t>outputs</a:t>
            </a:r>
            <a:r>
              <a:rPr lang="en-US" dirty="0" smtClean="0"/>
              <a:t> section declares values that CloudFormation will return when the stack is created.</a:t>
            </a:r>
          </a:p>
          <a:p>
            <a:pPr lvl="1"/>
            <a:r>
              <a:rPr lang="en-US" dirty="0" smtClean="0"/>
              <a:t>Example: return the name of an S3 bucket after CloudFormation creates it.</a:t>
            </a:r>
          </a:p>
          <a:p>
            <a:pPr lvl="1"/>
            <a:r>
              <a:rPr lang="en-US" dirty="0" smtClean="0"/>
              <a:t>Maximum of 60 outputs allowed in a template.</a:t>
            </a:r>
          </a:p>
          <a:p>
            <a:pPr lvl="1"/>
            <a:r>
              <a:rPr lang="en-US" dirty="0" smtClean="0"/>
              <a:t>Available via the </a:t>
            </a:r>
            <a:r>
              <a:rPr lang="en-US" i="1" dirty="0" smtClean="0"/>
              <a:t>describe stacks </a:t>
            </a:r>
            <a:r>
              <a:rPr lang="en-US" dirty="0" smtClean="0"/>
              <a:t>API call.</a:t>
            </a:r>
          </a:p>
          <a:p>
            <a:endParaRPr lang="en-US" dirty="0"/>
          </a:p>
          <a:p>
            <a:r>
              <a:rPr lang="en-US" dirty="0" smtClean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 smtClean="0"/>
              <a:t>It’s possible to set a condition on the output using the “Condition” parameter.</a:t>
            </a:r>
          </a:p>
          <a:p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"</a:t>
            </a:r>
            <a:r>
              <a:rPr lang="de-DE" dirty="0"/>
              <a:t>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CloudFormation supports several built-in functions to help you build stacks.</a:t>
            </a:r>
          </a:p>
          <a:p>
            <a:pPr lvl="1"/>
            <a:r>
              <a:rPr lang="en-US" dirty="0" smtClean="0"/>
              <a:t>Conditional (if-then-else)</a:t>
            </a:r>
          </a:p>
          <a:p>
            <a:pPr lvl="1"/>
            <a:r>
              <a:rPr lang="en-US" dirty="0" smtClean="0"/>
              <a:t>Lookup</a:t>
            </a:r>
          </a:p>
          <a:p>
            <a:pPr lvl="1"/>
            <a:r>
              <a:rPr lang="en-US" dirty="0" smtClean="0"/>
              <a:t>Retrieve data</a:t>
            </a:r>
          </a:p>
          <a:p>
            <a:endParaRPr lang="en-US" dirty="0" smtClean="0"/>
          </a:p>
          <a:p>
            <a:r>
              <a:rPr lang="en-US" dirty="0" smtClean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"</a:t>
            </a:r>
            <a:r>
              <a:rPr lang="en-US" dirty="0"/>
              <a:t>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 smtClean="0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 smtClean="0"/>
              <a:t>Definition: </a:t>
            </a:r>
            <a:r>
              <a:rPr lang="en-US" b="1" dirty="0" smtClean="0"/>
              <a:t>An </a:t>
            </a:r>
            <a:r>
              <a:rPr lang="en-US" b="1" dirty="0" smtClean="0"/>
              <a:t>approach to infrastructure automation based on practices from software development.</a:t>
            </a:r>
          </a:p>
          <a:p>
            <a:endParaRPr lang="en-US" b="1" dirty="0" smtClean="0"/>
          </a:p>
          <a:p>
            <a:pPr lvl="1"/>
            <a:r>
              <a:rPr lang="en-US" dirty="0" smtClean="0"/>
              <a:t>Version control systems</a:t>
            </a:r>
          </a:p>
          <a:p>
            <a:pPr lvl="1"/>
            <a:r>
              <a:rPr lang="en-US" dirty="0" smtClean="0"/>
              <a:t>Automated code testing</a:t>
            </a:r>
          </a:p>
          <a:p>
            <a:pPr lvl="1"/>
            <a:r>
              <a:rPr lang="en-US" dirty="0" smtClean="0"/>
              <a:t>Continuous integration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Fn</a:t>
            </a:r>
            <a:r>
              <a:rPr lang="en-US" b="1" dirty="0" smtClean="0"/>
              <a:t>::Base64</a:t>
            </a:r>
          </a:p>
          <a:p>
            <a:pPr lvl="1"/>
            <a:r>
              <a:rPr lang="en-US" dirty="0" smtClean="0"/>
              <a:t>Converts test string to Base64 representation.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ypically used for passing </a:t>
            </a:r>
            <a:r>
              <a:rPr lang="en-US" dirty="0" err="1" smtClean="0"/>
              <a:t>userdata</a:t>
            </a:r>
            <a:r>
              <a:rPr lang="en-US" dirty="0" smtClean="0"/>
              <a:t> to an EC2 instance.</a:t>
            </a:r>
          </a:p>
          <a:p>
            <a:pPr lvl="1"/>
            <a:r>
              <a:rPr lang="en-US" dirty="0" smtClean="0"/>
              <a:t>{ “</a:t>
            </a:r>
            <a:r>
              <a:rPr lang="en-US" dirty="0" err="1" smtClean="0"/>
              <a:t>Fn</a:t>
            </a:r>
            <a:r>
              <a:rPr lang="en-US" dirty="0" smtClean="0"/>
              <a:t>::Base64” : “</a:t>
            </a:r>
            <a:r>
              <a:rPr lang="en-US" dirty="0" err="1" smtClean="0"/>
              <a:t>sudo</a:t>
            </a:r>
            <a:r>
              <a:rPr lang="en-US" dirty="0" smtClean="0"/>
              <a:t> yum update -y” }</a:t>
            </a:r>
          </a:p>
          <a:p>
            <a:pPr lvl="1"/>
            <a:endParaRPr lang="en-US" dirty="0" smtClean="0"/>
          </a:p>
          <a:p>
            <a:r>
              <a:rPr lang="en-US" b="1" dirty="0" err="1" smtClean="0"/>
              <a:t>Fn:FindInMap</a:t>
            </a:r>
            <a:endParaRPr lang="en-US" b="1" dirty="0"/>
          </a:p>
          <a:p>
            <a:pPr lvl="1"/>
            <a:r>
              <a:rPr lang="en-US" dirty="0" smtClean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b="1" dirty="0" err="1" smtClean="0"/>
              <a:t>Fn:GetAtt</a:t>
            </a:r>
            <a:endParaRPr lang="en-US" b="1" dirty="0" smtClean="0"/>
          </a:p>
          <a:p>
            <a:pPr lvl="1"/>
            <a:r>
              <a:rPr lang="en-US" dirty="0" smtClean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 smtClean="0"/>
              <a:t>MyLoadBalancer</a:t>
            </a:r>
            <a:r>
              <a:rPr lang="en-US" dirty="0" smtClean="0"/>
              <a:t>" </a:t>
            </a:r>
            <a:r>
              <a:rPr lang="en-US" dirty="0"/>
              <a:t>, "</a:t>
            </a:r>
            <a:r>
              <a:rPr lang="en-US" dirty="0" err="1"/>
              <a:t>DNSName</a:t>
            </a:r>
            <a:r>
              <a:rPr lang="en-US" dirty="0"/>
              <a:t>" 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b="1" dirty="0" err="1" smtClean="0"/>
              <a:t>Fn:GetAZs</a:t>
            </a:r>
            <a:endParaRPr lang="en-US" b="1" dirty="0" smtClean="0"/>
          </a:p>
          <a:p>
            <a:pPr lvl="1"/>
            <a:r>
              <a:rPr lang="en-US" dirty="0" smtClean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 smtClean="0"/>
              <a:t>{“</a:t>
            </a:r>
            <a:r>
              <a:rPr lang="en-US" dirty="0" err="1" smtClean="0"/>
              <a:t>Fn</a:t>
            </a:r>
            <a:r>
              <a:rPr lang="en-US" dirty="0" smtClean="0"/>
              <a:t>::</a:t>
            </a:r>
            <a:r>
              <a:rPr lang="en-US" dirty="0" err="1" smtClean="0"/>
              <a:t>GetAZs</a:t>
            </a:r>
            <a:r>
              <a:rPr lang="en-US" dirty="0" smtClean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</a:t>
            </a:r>
            <a:r>
              <a:rPr lang="de-DE" dirty="0" smtClean="0"/>
              <a:t>}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Fn:Join</a:t>
            </a:r>
            <a:endParaRPr lang="en-US" b="1" dirty="0" smtClean="0"/>
          </a:p>
          <a:p>
            <a:pPr lvl="1"/>
            <a:r>
              <a:rPr lang="en-US" dirty="0" smtClean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</a:t>
            </a:r>
            <a:r>
              <a:rPr lang="pt-BR" dirty="0" smtClean="0"/>
              <a:t>]</a:t>
            </a:r>
          </a:p>
          <a:p>
            <a:pPr lvl="1"/>
            <a:r>
              <a:rPr lang="pt-BR" dirty="0" err="1" smtClean="0"/>
              <a:t>Returns</a:t>
            </a:r>
            <a:r>
              <a:rPr lang="pt-BR" dirty="0" smtClean="0"/>
              <a:t>: “</a:t>
            </a:r>
            <a:r>
              <a:rPr lang="pt-BR" dirty="0" err="1" smtClean="0"/>
              <a:t>a:b:c</a:t>
            </a:r>
            <a:r>
              <a:rPr lang="pt-BR" dirty="0" smtClean="0"/>
              <a:t>”</a:t>
            </a:r>
          </a:p>
          <a:p>
            <a:pPr lvl="1"/>
            <a:endParaRPr lang="en-US" dirty="0"/>
          </a:p>
          <a:p>
            <a:r>
              <a:rPr lang="en-US" b="1" dirty="0" err="1" smtClean="0"/>
              <a:t>Fn:Select</a:t>
            </a:r>
            <a:endParaRPr lang="en-US" b="1" dirty="0" smtClean="0"/>
          </a:p>
          <a:p>
            <a:pPr lvl="1"/>
            <a:r>
              <a:rPr lang="en-US" dirty="0" smtClean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 smtClean="0"/>
              <a:t>Ref</a:t>
            </a:r>
          </a:p>
          <a:p>
            <a:pPr lvl="1"/>
            <a:r>
              <a:rPr lang="en-US" dirty="0" smtClean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 smtClean="0">
                <a:solidFill>
                  <a:srgbClr val="FF0000"/>
                </a:solidFill>
              </a:rPr>
              <a:t>logicalName</a:t>
            </a:r>
            <a:r>
              <a:rPr lang="en-US" dirty="0" smtClean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</a:t>
            </a:r>
            <a:r>
              <a:rPr lang="en-US" b="1" dirty="0" smtClean="0"/>
              <a:t>Functions</a:t>
            </a:r>
          </a:p>
          <a:p>
            <a:pPr lvl="1"/>
            <a:r>
              <a:rPr lang="en-US" dirty="0" smtClean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</a:t>
            </a:r>
            <a:r>
              <a:rPr lang="en-US" dirty="0" smtClean="0"/>
              <a:t>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 smtClean="0"/>
              <a:t>]</a:t>
            </a:r>
          </a:p>
          <a:p>
            <a:pPr lvl="1"/>
            <a:r>
              <a:rPr lang="en-US" dirty="0" smtClean="0"/>
              <a:t>{”</a:t>
            </a:r>
            <a:r>
              <a:rPr lang="en-US" dirty="0" err="1" smtClean="0"/>
              <a:t>Fn:If</a:t>
            </a:r>
            <a:r>
              <a:rPr lang="en-US" smtClean="0"/>
              <a:t>” : [“production”, “m3.xlarge”, “t2.micro”] }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Format Version &amp; Description sections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 optional </a:t>
            </a:r>
            <a:r>
              <a:rPr lang="en-US" b="1" dirty="0" err="1" smtClean="0"/>
              <a:t>AWSTemplateFormatVersion</a:t>
            </a:r>
            <a:r>
              <a:rPr lang="en-US" dirty="0" smtClean="0"/>
              <a:t> section specifies the template version to use.</a:t>
            </a:r>
          </a:p>
          <a:p>
            <a:pPr lvl="1"/>
            <a:r>
              <a:rPr lang="en-US" dirty="0" smtClean="0"/>
              <a:t>Defaults to “2010-09-09” version.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 smtClean="0"/>
              <a:t>	"</a:t>
            </a:r>
            <a:r>
              <a:rPr lang="en-US" sz="2600" dirty="0" err="1"/>
              <a:t>AWSTemplateFormatVersion</a:t>
            </a:r>
            <a:r>
              <a:rPr lang="en-US" sz="2600" dirty="0"/>
              <a:t>" : "2010-09-</a:t>
            </a:r>
            <a:r>
              <a:rPr lang="en-US" sz="2600" dirty="0" smtClean="0"/>
              <a:t>09”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optional </a:t>
            </a:r>
            <a:r>
              <a:rPr lang="en-US" b="1" dirty="0" smtClean="0"/>
              <a:t>Description</a:t>
            </a:r>
            <a:r>
              <a:rPr lang="en-US" dirty="0" smtClean="0"/>
              <a:t> section includes arbitrary comments about the template.</a:t>
            </a:r>
          </a:p>
          <a:p>
            <a:pPr lvl="1"/>
            <a:r>
              <a:rPr lang="en-US" dirty="0" smtClean="0"/>
              <a:t>Must follow the </a:t>
            </a:r>
            <a:r>
              <a:rPr lang="en-US" dirty="0" err="1" smtClean="0"/>
              <a:t>AWSTemplateFormatVersion</a:t>
            </a:r>
            <a:r>
              <a:rPr lang="en-US" dirty="0" smtClean="0"/>
              <a:t> section</a:t>
            </a:r>
          </a:p>
          <a:p>
            <a:pPr lvl="1"/>
            <a:r>
              <a:rPr lang="en-US" dirty="0" smtClean="0"/>
              <a:t>Literal string of 0-1024 characters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 smtClean="0"/>
              <a:t>	"</a:t>
            </a:r>
            <a:r>
              <a:rPr lang="en-US" sz="2600" dirty="0"/>
              <a:t>Description" : "Here are some details about the template."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4938607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 optional </a:t>
            </a:r>
            <a:r>
              <a:rPr lang="en-US" b="1" dirty="0" smtClean="0"/>
              <a:t>Metadata</a:t>
            </a:r>
            <a:r>
              <a:rPr lang="en-US" dirty="0" smtClean="0"/>
              <a:t> section includes arbitrary JSON objects that provide details about the template.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Useful for documentation/ comments</a:t>
            </a:r>
          </a:p>
          <a:p>
            <a:pPr lvl="1"/>
            <a:r>
              <a:rPr lang="en-US" dirty="0" smtClean="0"/>
              <a:t>A few special metadata parameters affect other CloudFormation features:</a:t>
            </a:r>
          </a:p>
          <a:p>
            <a:pPr lvl="2"/>
            <a:r>
              <a:rPr lang="en-US" dirty="0" smtClean="0"/>
              <a:t>AWS::CloudFormation::</a:t>
            </a:r>
            <a:r>
              <a:rPr lang="en-US" dirty="0" err="1" smtClean="0"/>
              <a:t>Init</a:t>
            </a:r>
            <a:r>
              <a:rPr lang="en-US" dirty="0" smtClean="0"/>
              <a:t>, AWS::CloudFormation::Interface</a:t>
            </a:r>
          </a:p>
          <a:p>
            <a:pPr lvl="2"/>
            <a:endParaRPr lang="en-US" dirty="0" smtClean="0"/>
          </a:p>
          <a:p>
            <a:pPr marL="0" indent="0">
              <a:buNone/>
            </a:pPr>
            <a:r>
              <a:rPr lang="en-US" sz="2600" dirty="0"/>
              <a:t>"Metadata" : {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smtClean="0"/>
              <a:t>"</a:t>
            </a:r>
            <a:r>
              <a:rPr lang="en-US" sz="2600" dirty="0"/>
              <a:t>Instances" : {"Description" : "Information about the instances"},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smtClean="0"/>
              <a:t>"</a:t>
            </a:r>
            <a:r>
              <a:rPr lang="en-US" sz="2600" dirty="0"/>
              <a:t>Databases" : {"Description" : "Information about the databases"}</a:t>
            </a:r>
          </a:p>
          <a:p>
            <a:pPr marL="0" indent="0">
              <a:buNone/>
            </a:pPr>
            <a:r>
              <a:rPr lang="en-US" sz="2600" dirty="0"/>
              <a:t>}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8920910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smtClean="0"/>
              <a:t>Pseudo Parameters </a:t>
            </a:r>
            <a:r>
              <a:rPr lang="en-US" dirty="0" smtClean="0"/>
              <a:t>are predefined parameters provided by CloudFormation.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List of pseudo parameters: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AWS::</a:t>
            </a:r>
            <a:r>
              <a:rPr lang="en-US" b="1" dirty="0" err="1" smtClean="0"/>
              <a:t>AccountId</a:t>
            </a:r>
            <a:r>
              <a:rPr lang="en-US" b="1" dirty="0" smtClean="0"/>
              <a:t> </a:t>
            </a:r>
          </a:p>
          <a:p>
            <a:pPr lvl="2"/>
            <a:r>
              <a:rPr lang="en-US" dirty="0" smtClean="0"/>
              <a:t>returns AWS account ID in which stack is created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smtClean="0"/>
              <a:t>AWS::</a:t>
            </a:r>
            <a:r>
              <a:rPr lang="en-US" b="1" dirty="0" err="1" smtClean="0"/>
              <a:t>NotificationARNs</a:t>
            </a:r>
            <a:r>
              <a:rPr lang="en-US" b="1" dirty="0" smtClean="0"/>
              <a:t> </a:t>
            </a:r>
          </a:p>
          <a:p>
            <a:pPr lvl="2"/>
            <a:r>
              <a:rPr lang="en-US" dirty="0" smtClean="0"/>
              <a:t>returns list of AWS Resource Names for stack</a:t>
            </a:r>
          </a:p>
          <a:p>
            <a:pPr lvl="2"/>
            <a:endParaRPr lang="en-US" dirty="0" smtClean="0"/>
          </a:p>
          <a:p>
            <a:pPr lvl="1"/>
            <a:r>
              <a:rPr lang="de-DE" b="1" dirty="0" smtClean="0"/>
              <a:t>AWS::</a:t>
            </a:r>
            <a:r>
              <a:rPr lang="de-DE" b="1" dirty="0" err="1" smtClean="0"/>
              <a:t>NoValue</a:t>
            </a:r>
            <a:r>
              <a:rPr lang="de-DE" b="1" dirty="0" smtClean="0"/>
              <a:t> </a:t>
            </a:r>
          </a:p>
          <a:p>
            <a:pPr lvl="2"/>
            <a:r>
              <a:rPr lang="de-DE" dirty="0" err="1" smtClean="0"/>
              <a:t>acts</a:t>
            </a:r>
            <a:r>
              <a:rPr lang="de-DE" dirty="0" smtClean="0"/>
              <a:t> like a NOOP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removes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property</a:t>
            </a:r>
            <a:r>
              <a:rPr lang="de-DE" dirty="0" smtClean="0"/>
              <a:t> </a:t>
            </a:r>
            <a:r>
              <a:rPr lang="de-DE" dirty="0" err="1" smtClean="0"/>
              <a:t>identifier</a:t>
            </a:r>
            <a:endParaRPr lang="de-DE" dirty="0" smtClean="0"/>
          </a:p>
          <a:p>
            <a:pPr lvl="2"/>
            <a:endParaRPr lang="de-DE" dirty="0" smtClean="0"/>
          </a:p>
          <a:p>
            <a:pPr lvl="1"/>
            <a:r>
              <a:rPr lang="de-DE" b="1" dirty="0" smtClean="0"/>
              <a:t>AWS::Region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a </a:t>
            </a:r>
            <a:r>
              <a:rPr lang="de-DE" dirty="0" err="1" smtClean="0"/>
              <a:t>string</a:t>
            </a:r>
            <a:r>
              <a:rPr lang="de-DE" dirty="0" smtClean="0"/>
              <a:t> </a:t>
            </a:r>
            <a:r>
              <a:rPr lang="de-DE" dirty="0" err="1" smtClean="0"/>
              <a:t>representing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AWS </a:t>
            </a:r>
            <a:r>
              <a:rPr lang="de-DE" dirty="0" err="1" smtClean="0"/>
              <a:t>region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2"/>
            <a:endParaRPr lang="de-DE" dirty="0" smtClean="0"/>
          </a:p>
          <a:p>
            <a:pPr lvl="1"/>
            <a:r>
              <a:rPr lang="de-DE" b="1" dirty="0" smtClean="0"/>
              <a:t>AWS::</a:t>
            </a:r>
            <a:r>
              <a:rPr lang="de-DE" b="1" dirty="0" err="1" smtClean="0"/>
              <a:t>StackId</a:t>
            </a:r>
            <a:r>
              <a:rPr lang="de-DE" b="1" dirty="0" smtClean="0"/>
              <a:t>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ID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2"/>
            <a:endParaRPr lang="de-DE" dirty="0" smtClean="0"/>
          </a:p>
          <a:p>
            <a:pPr lvl="1"/>
            <a:r>
              <a:rPr lang="de-DE" b="1" dirty="0" err="1" smtClean="0"/>
              <a:t>AWS:StackName</a:t>
            </a:r>
            <a:r>
              <a:rPr lang="de-DE" dirty="0" smtClean="0"/>
              <a:t> </a:t>
            </a:r>
          </a:p>
          <a:p>
            <a:pPr lvl="2"/>
            <a:r>
              <a:rPr lang="de-DE" dirty="0" err="1" smtClean="0"/>
              <a:t>returns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stack</a:t>
            </a:r>
            <a:endParaRPr lang="de-DE" dirty="0" smtClean="0"/>
          </a:p>
          <a:p>
            <a:pPr lvl="2"/>
            <a:endParaRPr lang="de-DE" dirty="0" smtClean="0"/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Template </a:t>
            </a:r>
            <a:r>
              <a:rPr lang="en-US" b="1" dirty="0" smtClean="0"/>
              <a:t>mappings</a:t>
            </a:r>
            <a:r>
              <a:rPr lang="en-US" dirty="0" smtClean="0"/>
              <a:t> allow the user to define keys that map to corresponding sets of named values.</a:t>
            </a:r>
          </a:p>
          <a:p>
            <a:endParaRPr lang="en-US" dirty="0" smtClean="0"/>
          </a:p>
          <a:p>
            <a:r>
              <a:rPr lang="en-US" dirty="0" smtClean="0"/>
              <a:t>Commonly used for setting values based on different conditions, such as regions.</a:t>
            </a:r>
          </a:p>
          <a:p>
            <a:pPr lvl="1"/>
            <a:r>
              <a:rPr lang="en-US" dirty="0" smtClean="0"/>
              <a:t>Example: Set a value to an AMI ID based on the region the stack is launching into.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“</a:t>
            </a:r>
            <a:r>
              <a:rPr lang="en-US" b="1" dirty="0" err="1" smtClean="0"/>
              <a:t>FindInMap</a:t>
            </a:r>
            <a:r>
              <a:rPr lang="en-US" dirty="0" smtClean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"</a:t>
            </a:r>
            <a:r>
              <a:rPr lang="de-DE" dirty="0"/>
              <a:t>Mapping01"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 	"</a:t>
            </a:r>
            <a:r>
              <a:rPr lang="de-DE" dirty="0"/>
              <a:t>Key01"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	"</a:t>
            </a:r>
            <a:r>
              <a:rPr lang="de-DE" dirty="0"/>
              <a:t>Name" : "</a:t>
            </a:r>
            <a:r>
              <a:rPr lang="de-DE" dirty="0" smtClean="0"/>
              <a:t>Value01“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},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 </a:t>
            </a:r>
            <a:r>
              <a:rPr lang="de-DE" dirty="0"/>
              <a:t>"Key02" : </a:t>
            </a:r>
            <a:r>
              <a:rPr lang="de-DE" dirty="0" smtClean="0"/>
              <a:t>{</a:t>
            </a:r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	"</a:t>
            </a:r>
            <a:r>
              <a:rPr lang="de-DE" dirty="0"/>
              <a:t>Name" : "</a:t>
            </a:r>
            <a:r>
              <a:rPr lang="de-DE" dirty="0" smtClean="0"/>
              <a:t>Value02“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dirty="0" smtClean="0"/>
              <a:t>	 </a:t>
            </a:r>
            <a:r>
              <a:rPr lang="de-DE" dirty="0"/>
              <a:t>},</a:t>
            </a:r>
          </a:p>
          <a:p>
            <a:pPr marL="0" indent="0">
              <a:buNone/>
            </a:pPr>
            <a:r>
              <a:rPr lang="de-DE" dirty="0" smtClean="0"/>
              <a:t>	}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</a:t>
            </a:r>
            <a:r>
              <a:rPr lang="de-DE" dirty="0" smtClean="0"/>
              <a:t>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</a:t>
            </a:r>
            <a:r>
              <a:rPr lang="de-DE" dirty="0" smtClean="0"/>
              <a:t>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 smtClean="0"/>
              <a:t>If</a:t>
            </a:r>
            <a:r>
              <a:rPr lang="de-DE" i="1" dirty="0" smtClean="0"/>
              <a:t> AWS::Region </a:t>
            </a:r>
            <a:r>
              <a:rPr lang="de-DE" i="1" dirty="0" err="1" smtClean="0"/>
              <a:t>is</a:t>
            </a:r>
            <a:r>
              <a:rPr lang="de-DE" i="1" dirty="0" smtClean="0"/>
              <a:t> us-east-1, </a:t>
            </a:r>
            <a:r>
              <a:rPr lang="de-DE" i="1" dirty="0" err="1" smtClean="0"/>
              <a:t>ImageId</a:t>
            </a:r>
            <a:r>
              <a:rPr lang="de-DE" i="1" dirty="0" smtClean="0"/>
              <a:t> </a:t>
            </a:r>
            <a:r>
              <a:rPr lang="de-DE" i="1" dirty="0" err="1" smtClean="0"/>
              <a:t>is</a:t>
            </a:r>
            <a:r>
              <a:rPr lang="de-DE" i="1" dirty="0" smtClean="0"/>
              <a:t> </a:t>
            </a:r>
            <a:r>
              <a:rPr lang="de-DE" i="1" dirty="0" err="1" smtClean="0"/>
              <a:t>set</a:t>
            </a:r>
            <a:r>
              <a:rPr lang="de-DE" i="1" dirty="0" smtClean="0"/>
              <a:t> </a:t>
            </a:r>
            <a:r>
              <a:rPr lang="de-DE" i="1" dirty="0" err="1" smtClean="0"/>
              <a:t>to</a:t>
            </a:r>
            <a:r>
              <a:rPr lang="de-DE" i="1" dirty="0" smtClean="0"/>
              <a:t> ami-6411e20d.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Template </a:t>
            </a:r>
            <a:r>
              <a:rPr lang="en-US" b="1" dirty="0" smtClean="0"/>
              <a:t>conditions</a:t>
            </a:r>
            <a:r>
              <a:rPr lang="en-US" dirty="0" smtClean="0"/>
              <a:t> control the creation of resources or the definition of properties.</a:t>
            </a:r>
          </a:p>
          <a:p>
            <a:endParaRPr lang="en-US" dirty="0" smtClean="0"/>
          </a:p>
          <a:p>
            <a:r>
              <a:rPr lang="en-US" dirty="0" smtClean="0"/>
              <a:t>Conditions are defined by the template author and applied to resources.</a:t>
            </a:r>
          </a:p>
          <a:p>
            <a:endParaRPr lang="en-US" dirty="0" smtClean="0"/>
          </a:p>
          <a:p>
            <a:r>
              <a:rPr lang="en-US" dirty="0" smtClean="0"/>
              <a:t>A condition must evaluate to </a:t>
            </a:r>
            <a:r>
              <a:rPr lang="en-US" u="sng" dirty="0" smtClean="0"/>
              <a:t>true</a:t>
            </a:r>
            <a:r>
              <a:rPr lang="en-US" dirty="0" smtClean="0"/>
              <a:t> in order for the resources to get built.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smtClean="0"/>
              <a:t>“Parameters”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</a:t>
            </a:r>
            <a:r>
              <a:rPr lang="en-US" dirty="0" err="1" smtClean="0"/>
              <a:t>EnvType</a:t>
            </a:r>
            <a:r>
              <a:rPr lang="en-US" dirty="0" smtClean="0"/>
              <a:t>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“Description” : “Environment type.”,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“Default” : “</a:t>
            </a:r>
            <a:r>
              <a:rPr lang="en-US" dirty="0" err="1" smtClean="0"/>
              <a:t>dev</a:t>
            </a:r>
            <a:r>
              <a:rPr lang="en-US" dirty="0" smtClean="0"/>
              <a:t>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“Type” : “String”,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AllowedValues</a:t>
            </a:r>
            <a:r>
              <a:rPr lang="en-US" dirty="0" smtClean="0"/>
              <a:t>” : [“prod”, “</a:t>
            </a:r>
            <a:r>
              <a:rPr lang="en-US" dirty="0" err="1" smtClean="0"/>
              <a:t>dev</a:t>
            </a:r>
            <a:r>
              <a:rPr lang="en-US" dirty="0" smtClean="0"/>
              <a:t>”],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ConstraintDescription</a:t>
            </a:r>
            <a:r>
              <a:rPr lang="en-US" dirty="0" smtClean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“Conditions”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</a:t>
            </a:r>
            <a:r>
              <a:rPr lang="en-US" b="1" dirty="0" err="1" smtClean="0"/>
              <a:t>CreateProdResources</a:t>
            </a:r>
            <a:r>
              <a:rPr lang="en-US" dirty="0" smtClean="0"/>
              <a:t>” : {“</a:t>
            </a:r>
            <a:r>
              <a:rPr lang="en-US" dirty="0" err="1" smtClean="0"/>
              <a:t>Fn</a:t>
            </a:r>
            <a:r>
              <a:rPr lang="en-US" dirty="0" smtClean="0"/>
              <a:t>::Equals” : [{“Ref” : “</a:t>
            </a:r>
            <a:r>
              <a:rPr lang="en-US" dirty="0" err="1" smtClean="0"/>
              <a:t>EnvType</a:t>
            </a:r>
            <a:r>
              <a:rPr lang="en-US" dirty="0" smtClean="0"/>
              <a:t>”}, “prod”]}</a:t>
            </a:r>
          </a:p>
          <a:p>
            <a:pPr marL="0" indent="0">
              <a:buNone/>
            </a:pPr>
            <a:r>
              <a:rPr lang="en-US" dirty="0" smtClean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MountPoint</a:t>
            </a:r>
            <a:r>
              <a:rPr lang="en-US" dirty="0" smtClean="0"/>
              <a:t>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“Type” : “AWS::EC2:VolumeAttachment”,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“Condition” : “</a:t>
            </a:r>
            <a:r>
              <a:rPr lang="en-US" b="1" dirty="0" err="1" smtClean="0"/>
              <a:t>CreateProdResources</a:t>
            </a:r>
            <a:r>
              <a:rPr lang="en-US" dirty="0" smtClean="0"/>
              <a:t>”,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“Properties”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InstanceId</a:t>
            </a:r>
            <a:r>
              <a:rPr lang="en-US" dirty="0" smtClean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</a:t>
            </a:r>
            <a:r>
              <a:rPr lang="en-US" dirty="0" err="1" smtClean="0"/>
              <a:t>VolumeId</a:t>
            </a:r>
            <a:r>
              <a:rPr lang="en-US" dirty="0" smtClean="0"/>
              <a:t>” : { “Ref” : “</a:t>
            </a:r>
            <a:r>
              <a:rPr lang="en-US" dirty="0" err="1" smtClean="0"/>
              <a:t>NewVolume</a:t>
            </a:r>
            <a:r>
              <a:rPr lang="en-US" dirty="0" smtClean="0"/>
              <a:t>” },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“Device” : “/</a:t>
            </a:r>
            <a:r>
              <a:rPr lang="en-US" dirty="0" err="1" smtClean="0"/>
              <a:t>dev</a:t>
            </a:r>
            <a:r>
              <a:rPr lang="en-US" dirty="0" smtClean="0"/>
              <a:t>/</a:t>
            </a:r>
            <a:r>
              <a:rPr lang="en-US" dirty="0" err="1" smtClean="0"/>
              <a:t>sdh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 smtClean="0"/>
              <a:t>If </a:t>
            </a:r>
            <a:r>
              <a:rPr lang="en-US" i="1" dirty="0" err="1" smtClean="0"/>
              <a:t>EnvType</a:t>
            </a:r>
            <a:r>
              <a:rPr lang="en-US" i="1" dirty="0" smtClean="0"/>
              <a:t> input parameter = prod, create the </a:t>
            </a:r>
            <a:r>
              <a:rPr lang="en-US" i="1" dirty="0" err="1" smtClean="0"/>
              <a:t>MountPoint</a:t>
            </a:r>
            <a:r>
              <a:rPr lang="en-US" i="1" dirty="0" smtClean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 smtClean="0"/>
              <a:t>escribes the AWS </a:t>
            </a:r>
            <a:r>
              <a:rPr lang="en-US" b="1" dirty="0" smtClean="0"/>
              <a:t>resource</a:t>
            </a:r>
            <a:r>
              <a:rPr lang="en-US" dirty="0" smtClean="0"/>
              <a:t> to be built in the stack.</a:t>
            </a:r>
          </a:p>
          <a:p>
            <a:pPr lvl="1"/>
            <a:r>
              <a:rPr lang="en-US" dirty="0" smtClean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 smtClean="0"/>
              <a:t>The only </a:t>
            </a:r>
            <a:r>
              <a:rPr lang="en-US" u="sng" dirty="0" smtClean="0"/>
              <a:t>required</a:t>
            </a:r>
            <a:r>
              <a:rPr lang="en-US" dirty="0" smtClean="0"/>
              <a:t> section.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 smtClean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 smtClean="0"/>
              <a:t>DependsOn</a:t>
            </a:r>
            <a:r>
              <a:rPr lang="de-DE" dirty="0" smtClean="0"/>
              <a:t> attribute </a:t>
            </a: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specify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a </a:t>
            </a:r>
            <a:r>
              <a:rPr lang="de-DE" dirty="0" err="1" smtClean="0"/>
              <a:t>resource</a:t>
            </a:r>
            <a:r>
              <a:rPr lang="de-DE" dirty="0" smtClean="0"/>
              <a:t> must </a:t>
            </a:r>
            <a:r>
              <a:rPr lang="de-DE" dirty="0" err="1" smtClean="0"/>
              <a:t>wait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CloudFormation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create</a:t>
            </a:r>
            <a:r>
              <a:rPr lang="de-DE" dirty="0" smtClean="0"/>
              <a:t> </a:t>
            </a:r>
            <a:r>
              <a:rPr lang="de-DE" dirty="0" err="1" smtClean="0"/>
              <a:t>another</a:t>
            </a:r>
            <a:r>
              <a:rPr lang="de-DE" dirty="0" smtClean="0"/>
              <a:t>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Infrastructure </a:t>
            </a:r>
            <a:r>
              <a:rPr lang="en-US" dirty="0" smtClean="0"/>
              <a:t>as Code goals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IT supports change rather than being an obstacle.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Infrastructure changes become routine.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IT staff focus on valuable activities versus repetitive ones.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Users can self-provision IT services versus needing IT staff to help them.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IT teams focus on quickly recovering from failures versus trying to prevent them.</a:t>
            </a:r>
          </a:p>
        </p:txBody>
      </p:sp>
    </p:spTree>
    <p:extLst>
      <p:ext uri="{BB962C8B-B14F-4D97-AF65-F5344CB8AC3E}">
        <p14:creationId xmlns:p14="http://schemas.microsoft.com/office/powerpoint/2010/main" val="2307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 "Resources" : {</a:t>
            </a:r>
          </a:p>
          <a:p>
            <a:pPr marL="0" indent="0">
              <a:buNone/>
            </a:pPr>
            <a:r>
              <a:rPr lang="de-DE" dirty="0"/>
              <a:t>    </a:t>
            </a:r>
            <a:r>
              <a:rPr lang="de-DE" dirty="0" smtClean="0"/>
              <a:t>“web1" </a:t>
            </a:r>
            <a:r>
              <a:rPr lang="de-DE" dirty="0"/>
              <a:t>: {</a:t>
            </a:r>
          </a:p>
          <a:p>
            <a:pPr marL="0" indent="0">
              <a:buNone/>
            </a:pPr>
            <a:r>
              <a:rPr lang="de-DE" dirty="0"/>
              <a:t>        "Type" : "AWS::EC2::Instance",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de-DE" dirty="0"/>
              <a:t>            "</a:t>
            </a:r>
            <a:r>
              <a:rPr lang="de-DE" dirty="0" err="1"/>
              <a:t>UserData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            "</a:t>
            </a:r>
            <a:r>
              <a:rPr lang="de-DE" dirty="0" err="1"/>
              <a:t>Fn</a:t>
            </a:r>
            <a:r>
              <a:rPr lang="de-DE" dirty="0"/>
              <a:t>::Base64" : {</a:t>
            </a:r>
          </a:p>
          <a:p>
            <a:pPr marL="0" indent="0">
              <a:buNone/>
            </a:pPr>
            <a:r>
              <a:rPr lang="de-DE" dirty="0"/>
              <a:t>                   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Join</a:t>
            </a:r>
            <a:r>
              <a:rPr lang="de-DE" dirty="0"/>
              <a:t>" : [ "", [ "Queue=", { "</a:t>
            </a:r>
            <a:r>
              <a:rPr lang="de-DE" dirty="0" err="1"/>
              <a:t>Ref</a:t>
            </a:r>
            <a:r>
              <a:rPr lang="de-DE" dirty="0"/>
              <a:t>" : "</a:t>
            </a:r>
            <a:r>
              <a:rPr lang="de-DE" dirty="0" err="1"/>
              <a:t>MyQueue</a:t>
            </a:r>
            <a:r>
              <a:rPr lang="de-DE" dirty="0"/>
              <a:t>" } ] ]</a:t>
            </a:r>
          </a:p>
          <a:p>
            <a:pPr marL="0" indent="0">
              <a:buNone/>
            </a:pPr>
            <a:r>
              <a:rPr lang="de-DE" dirty="0"/>
              <a:t>                 } },</a:t>
            </a:r>
          </a:p>
          <a:p>
            <a:pPr marL="0" indent="0">
              <a:buNone/>
            </a:pPr>
            <a:r>
              <a:rPr lang="en-US" dirty="0"/>
              <a:t>            "</a:t>
            </a:r>
            <a:r>
              <a:rPr lang="en-US" dirty="0" err="1"/>
              <a:t>AvailabilityZone</a:t>
            </a:r>
            <a:r>
              <a:rPr lang="en-US" dirty="0"/>
              <a:t>" : "us-east-1a",</a:t>
            </a:r>
          </a:p>
          <a:p>
            <a:pPr marL="0" indent="0">
              <a:buNone/>
            </a:pPr>
            <a:r>
              <a:rPr lang="de-DE" dirty="0"/>
              <a:t>            "</a:t>
            </a:r>
            <a:r>
              <a:rPr lang="de-DE" dirty="0" err="1"/>
              <a:t>ImageId</a:t>
            </a:r>
            <a:r>
              <a:rPr lang="de-DE" dirty="0"/>
              <a:t>" : "ami-20b65349"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MyQueue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    "Type" : "AWS::SQS::Queue",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Stacks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CloudFormation stacks can be used as resources in other stacks.</a:t>
            </a:r>
          </a:p>
          <a:p>
            <a:endParaRPr lang="en-US" dirty="0" smtClean="0"/>
          </a:p>
          <a:p>
            <a:r>
              <a:rPr lang="en-US" dirty="0" smtClean="0"/>
              <a:t>Useful for making reusable templates and segmenting resources.</a:t>
            </a:r>
          </a:p>
          <a:p>
            <a:endParaRPr lang="en-US" dirty="0" smtClean="0"/>
          </a:p>
          <a:p>
            <a:r>
              <a:rPr lang="en-US" dirty="0" smtClean="0"/>
              <a:t>Launching a template with nested stacks will launch multiple sub-stacks.</a:t>
            </a:r>
          </a:p>
          <a:p>
            <a:pPr lvl="1"/>
            <a:r>
              <a:rPr lang="en-US" dirty="0" smtClean="0"/>
              <a:t>Nested stack templates must be stored in an S3 bucket.</a:t>
            </a:r>
          </a:p>
          <a:p>
            <a:pPr lvl="1"/>
            <a:r>
              <a:rPr lang="en-US" dirty="0" smtClean="0"/>
              <a:t>Deleting launching stack will delete all </a:t>
            </a:r>
            <a:r>
              <a:rPr lang="en-US" dirty="0" err="1" smtClean="0"/>
              <a:t>substacks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CloudFormation does not maintain any configuration state locally. </a:t>
            </a:r>
          </a:p>
          <a:p>
            <a:pPr lvl="1"/>
            <a:r>
              <a:rPr lang="en-US" dirty="0" smtClean="0"/>
              <a:t>It determines current state of stack anytime updates are made.</a:t>
            </a:r>
          </a:p>
          <a:p>
            <a:pPr lvl="1"/>
            <a:r>
              <a:rPr lang="en-US" dirty="0" smtClean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 smtClean="0"/>
              <a:t>Terraform stores current configuration state locally and all developers must share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Version templates in a source control system.</a:t>
            </a:r>
          </a:p>
          <a:p>
            <a:endParaRPr lang="en-US" dirty="0" smtClean="0"/>
          </a:p>
          <a:p>
            <a:r>
              <a:rPr lang="en-US" dirty="0" smtClean="0"/>
              <a:t>Don’t build a template from scratch. </a:t>
            </a:r>
          </a:p>
          <a:p>
            <a:pPr lvl="1"/>
            <a:r>
              <a:rPr lang="en-US" dirty="0" smtClean="0"/>
              <a:t>Read sample templates or use AWS CloudFormation Designer as a starting point.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Reuse templates as much as possible.</a:t>
            </a:r>
          </a:p>
          <a:p>
            <a:endParaRPr lang="en-US" dirty="0" smtClean="0"/>
          </a:p>
          <a:p>
            <a:r>
              <a:rPr lang="en-US" dirty="0" smtClean="0"/>
              <a:t>Don’t nest stacks more than one level.</a:t>
            </a:r>
          </a:p>
          <a:p>
            <a:endParaRPr lang="en-US" dirty="0" smtClean="0"/>
          </a:p>
          <a:p>
            <a:r>
              <a:rPr lang="en-US" dirty="0" smtClean="0"/>
              <a:t>Use parameters to set the environment, region, instance names &amp; sizes, etc.</a:t>
            </a:r>
          </a:p>
          <a:p>
            <a:pPr lvl="1"/>
            <a:r>
              <a:rPr lang="en-US" dirty="0" smtClean="0"/>
              <a:t>Try not to hardcode values into resource definitions.</a:t>
            </a:r>
          </a:p>
          <a:p>
            <a:endParaRPr lang="en-US" dirty="0" smtClean="0"/>
          </a:p>
          <a:p>
            <a:r>
              <a:rPr lang="en-US" dirty="0" smtClean="0"/>
              <a:t>Remember to add tags to all resources.</a:t>
            </a:r>
          </a:p>
          <a:p>
            <a:endParaRPr lang="en-US" dirty="0" smtClean="0"/>
          </a:p>
          <a:p>
            <a:r>
              <a:rPr lang="en-US" dirty="0" smtClean="0"/>
              <a:t>Consider using a snapshot to backup resources that may be changed during a stack update.</a:t>
            </a:r>
          </a:p>
          <a:p>
            <a:pPr lvl="1"/>
            <a:r>
              <a:rPr lang="en-US" dirty="0" smtClean="0"/>
              <a:t>Example: changing engine type of an RDS instance.</a:t>
            </a:r>
          </a:p>
          <a:p>
            <a:pPr lvl="1"/>
            <a:r>
              <a:rPr lang="en-US" dirty="0" smtClean="0"/>
              <a:t>Alternatively: set a stack policy to protect resources from updates.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Designer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graphical tool to visualize and edit CloudFormation templates.</a:t>
            </a:r>
          </a:p>
          <a:p>
            <a:endParaRPr lang="en-US" dirty="0" smtClean="0"/>
          </a:p>
          <a:p>
            <a:r>
              <a:rPr lang="en-US" dirty="0" smtClean="0"/>
              <a:t>Easy way to start new</a:t>
            </a:r>
            <a:br>
              <a:rPr lang="en-US" dirty="0" smtClean="0"/>
            </a:br>
            <a:r>
              <a:rPr lang="en-US" dirty="0" smtClean="0"/>
              <a:t>designs or edit</a:t>
            </a:r>
            <a:br>
              <a:rPr lang="en-US" dirty="0" smtClean="0"/>
            </a:br>
            <a:r>
              <a:rPr lang="en-US" dirty="0" smtClean="0"/>
              <a:t>specific resources in</a:t>
            </a:r>
            <a:br>
              <a:rPr lang="en-US" dirty="0" smtClean="0"/>
            </a:br>
            <a:r>
              <a:rPr lang="en-US" dirty="0" smtClean="0"/>
              <a:t>complex templates.</a:t>
            </a:r>
          </a:p>
          <a:p>
            <a:endParaRPr lang="en-US" dirty="0" smtClean="0"/>
          </a:p>
          <a:p>
            <a:r>
              <a:rPr lang="en-US" dirty="0" smtClean="0"/>
              <a:t>JSON template editor</a:t>
            </a:r>
            <a:br>
              <a:rPr lang="en-US" dirty="0" smtClean="0"/>
            </a:br>
            <a:r>
              <a:rPr lang="en-US" dirty="0" smtClean="0"/>
              <a:t>supports auto-complete</a:t>
            </a:r>
            <a:br>
              <a:rPr lang="en-US" dirty="0" smtClean="0"/>
            </a:br>
            <a:r>
              <a:rPr lang="en-US" dirty="0" smtClean="0"/>
              <a:t>using Ctrl-Space.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Launch a simple stack to create a new S3 bucket.</a:t>
            </a:r>
          </a:p>
          <a:p>
            <a:pPr lvl="1"/>
            <a:r>
              <a:rPr lang="en-US" dirty="0" smtClean="0"/>
              <a:t>Review CloudFormation template</a:t>
            </a:r>
          </a:p>
          <a:p>
            <a:pPr lvl="1"/>
            <a:r>
              <a:rPr lang="en-US" dirty="0" smtClean="0"/>
              <a:t>Launch a new stack using the template</a:t>
            </a:r>
          </a:p>
          <a:p>
            <a:pPr lvl="1"/>
            <a:r>
              <a:rPr lang="en-US" dirty="0" smtClean="0"/>
              <a:t>View the newly created S3 bucket.</a:t>
            </a:r>
          </a:p>
          <a:p>
            <a:pPr lvl="2"/>
            <a:r>
              <a:rPr lang="en-US" dirty="0" smtClean="0"/>
              <a:t>Note the automatically generated bucket name.</a:t>
            </a:r>
          </a:p>
          <a:p>
            <a:endParaRPr lang="en-US" dirty="0" smtClean="0"/>
          </a:p>
          <a:p>
            <a:r>
              <a:rPr lang="en-US" dirty="0" smtClean="0"/>
              <a:t>Modify simple S3 stack to output the name of the bucket resource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3800" dirty="0">
                <a:hlinkClick r:id="rId2"/>
              </a:rPr>
              <a:t>https://s3.amazonaws.com/seis665/s3bucket.json</a:t>
            </a:r>
            <a:endParaRPr lang="en-US" sz="3800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Launch a single EC2 instance into a VPC</a:t>
            </a:r>
          </a:p>
          <a:p>
            <a:pPr lvl="1"/>
            <a:r>
              <a:rPr lang="en-US" dirty="0" smtClean="0"/>
              <a:t>Review CloudFormation template</a:t>
            </a:r>
          </a:p>
          <a:p>
            <a:pPr lvl="1"/>
            <a:r>
              <a:rPr lang="en-US" dirty="0" smtClean="0"/>
              <a:t>Launch a new stack using the template</a:t>
            </a:r>
          </a:p>
          <a:p>
            <a:pPr lvl="1"/>
            <a:r>
              <a:rPr lang="en-US" dirty="0" smtClean="0"/>
              <a:t>View the newly created instance</a:t>
            </a:r>
          </a:p>
          <a:p>
            <a:pPr lvl="1"/>
            <a:endParaRPr lang="en-US" dirty="0" smtClean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CloudFormation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Launch </a:t>
            </a:r>
            <a:r>
              <a:rPr lang="en-US" dirty="0" smtClean="0"/>
              <a:t>a single EC2 instance into a </a:t>
            </a:r>
            <a:r>
              <a:rPr lang="en-US" dirty="0" smtClean="0"/>
              <a:t>VPC</a:t>
            </a:r>
          </a:p>
          <a:p>
            <a:endParaRPr lang="en-US" dirty="0"/>
          </a:p>
          <a:p>
            <a:pPr lvl="1"/>
            <a:r>
              <a:rPr lang="en-US" dirty="0" smtClean="0"/>
              <a:t>VPC: 10.0.0.0/16</a:t>
            </a:r>
          </a:p>
          <a:p>
            <a:pPr lvl="1"/>
            <a:r>
              <a:rPr lang="en-US" dirty="0" err="1" smtClean="0"/>
              <a:t>PublicSubnet</a:t>
            </a:r>
            <a:r>
              <a:rPr lang="en-US" dirty="0" smtClean="0"/>
              <a:t>: 10.0.1.0/24</a:t>
            </a:r>
          </a:p>
          <a:p>
            <a:pPr lvl="1"/>
            <a:r>
              <a:rPr lang="en-US" dirty="0" smtClean="0"/>
              <a:t>Webserver instance</a:t>
            </a:r>
          </a:p>
          <a:p>
            <a:pPr lvl="2"/>
            <a:r>
              <a:rPr lang="en-US" dirty="0" err="1" smtClean="0"/>
              <a:t>ImageID</a:t>
            </a:r>
            <a:r>
              <a:rPr lang="en-US" dirty="0" smtClean="0"/>
              <a:t>: </a:t>
            </a:r>
            <a:r>
              <a:rPr lang="mr-IN" dirty="0" smtClean="0"/>
              <a:t>ami-3ea13f29</a:t>
            </a:r>
            <a:endParaRPr lang="en-US" dirty="0" smtClean="0"/>
          </a:p>
          <a:p>
            <a:pPr lvl="1"/>
            <a:r>
              <a:rPr lang="en-US" dirty="0" smtClean="0"/>
              <a:t>Security Group:</a:t>
            </a:r>
          </a:p>
          <a:p>
            <a:pPr lvl="2"/>
            <a:r>
              <a:rPr lang="en-US" dirty="0" smtClean="0"/>
              <a:t>Allow port 22, 80 from anywhere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Review CloudFormation template</a:t>
            </a:r>
          </a:p>
          <a:p>
            <a:pPr lvl="1"/>
            <a:r>
              <a:rPr lang="en-US" dirty="0" smtClean="0"/>
              <a:t>Launch a new stack using the template</a:t>
            </a:r>
          </a:p>
          <a:p>
            <a:pPr lvl="1"/>
            <a:r>
              <a:rPr lang="en-US" dirty="0" smtClean="0"/>
              <a:t>View the newly created </a:t>
            </a:r>
            <a:r>
              <a:rPr lang="en-US" dirty="0" smtClean="0"/>
              <a:t>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 smtClean="0"/>
          </a:p>
          <a:p>
            <a:pPr lvl="1"/>
            <a:endParaRPr lang="en-US" dirty="0" smtClean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AWS </a:t>
            </a:r>
            <a:r>
              <a:rPr lang="en-US" dirty="0" err="1" smtClean="0"/>
              <a:t>re:Invent</a:t>
            </a:r>
            <a:r>
              <a:rPr lang="en-US" dirty="0" smtClean="0"/>
              <a:t> 2015 (DVO304)</a:t>
            </a:r>
            <a:br>
              <a:rPr lang="en-US" dirty="0" smtClean="0"/>
            </a:br>
            <a:r>
              <a:rPr lang="en-US" dirty="0" smtClean="0"/>
              <a:t>CloudFormation Best Practices presentation</a:t>
            </a:r>
          </a:p>
          <a:p>
            <a:pPr lvl="1"/>
            <a:r>
              <a:rPr lang="en-US" sz="1600" dirty="0">
                <a:hlinkClick r:id="rId2"/>
              </a:rPr>
              <a:t>https://youtu.be/</a:t>
            </a:r>
            <a:r>
              <a:rPr lang="en-US" sz="1600" dirty="0" smtClean="0">
                <a:hlinkClick r:id="rId2"/>
              </a:rPr>
              <a:t>fVMlxJJNmyA</a:t>
            </a:r>
            <a:endParaRPr lang="en-US" sz="1600" dirty="0" smtClean="0"/>
          </a:p>
          <a:p>
            <a:endParaRPr lang="en-US" dirty="0"/>
          </a:p>
          <a:p>
            <a:r>
              <a:rPr lang="en-US" dirty="0" smtClean="0"/>
              <a:t>CloudFormation 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</a:t>
            </a:r>
            <a:r>
              <a:rPr lang="en-US" sz="1700" dirty="0" smtClean="0">
                <a:hlinkClick r:id="rId3"/>
              </a:rPr>
              <a:t>/</a:t>
            </a:r>
            <a:endParaRPr lang="en-US" sz="1700" dirty="0" smtClean="0"/>
          </a:p>
          <a:p>
            <a:pPr lvl="1"/>
            <a:endParaRPr lang="en-US" dirty="0"/>
          </a:p>
          <a:p>
            <a:r>
              <a:rPr lang="en-US" dirty="0" smtClean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smtClean="0"/>
              <a:t>Assignment </a:t>
            </a:r>
            <a:r>
              <a:rPr lang="en-US" dirty="0"/>
              <a:t>8</a:t>
            </a:r>
            <a:endParaRPr lang="en-US" dirty="0" smtClean="0"/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7 &amp; 8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Systems can be easily reproduced like software builds.</a:t>
            </a:r>
          </a:p>
          <a:p>
            <a:pPr lvl="1"/>
            <a:r>
              <a:rPr lang="en-US" dirty="0" smtClean="0"/>
              <a:t>A build creates artifacts that can be thrown away and recreated.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Systems are disposable.</a:t>
            </a:r>
          </a:p>
          <a:p>
            <a:pPr lvl="2"/>
            <a:r>
              <a:rPr lang="en-US" dirty="0" smtClean="0"/>
              <a:t>Treat your servers like cattle, not pets.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Systems are consistent.</a:t>
            </a:r>
          </a:p>
          <a:p>
            <a:pPr lvl="1"/>
            <a:r>
              <a:rPr lang="en-US" dirty="0" smtClean="0"/>
              <a:t>Same OS/distribution, packages, configuration.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Infrastructure will always need to change.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use infrastructure definition and server configuration management tools to support these principles.</a:t>
            </a:r>
          </a:p>
          <a:p>
            <a:pPr lvl="1"/>
            <a:r>
              <a:rPr lang="en-US" dirty="0" smtClean="0"/>
              <a:t>AWS </a:t>
            </a:r>
            <a:r>
              <a:rPr lang="en-US" dirty="0" err="1" smtClean="0"/>
              <a:t>Cloudstack</a:t>
            </a:r>
            <a:r>
              <a:rPr lang="en-US" dirty="0" smtClean="0"/>
              <a:t>, Terraform</a:t>
            </a:r>
          </a:p>
          <a:p>
            <a:pPr lvl="1"/>
            <a:r>
              <a:rPr lang="en-US" dirty="0" smtClean="0"/>
              <a:t>Chef, Puppet, </a:t>
            </a:r>
            <a:r>
              <a:rPr lang="en-US" dirty="0" err="1" smtClean="0"/>
              <a:t>Ansible</a:t>
            </a:r>
            <a:r>
              <a:rPr lang="en-US" dirty="0" smtClean="0"/>
              <a:t>, Salt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Cattle vs. Pets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How do we know if we are treating </a:t>
            </a:r>
            <a:br>
              <a:rPr lang="en-US" dirty="0" smtClean="0"/>
            </a:br>
            <a:r>
              <a:rPr lang="en-US" dirty="0" smtClean="0"/>
              <a:t>our servers like pets?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Servers are named after</a:t>
            </a:r>
            <a:br>
              <a:rPr lang="en-US" dirty="0" smtClean="0"/>
            </a:br>
            <a:r>
              <a:rPr lang="en-US" dirty="0" smtClean="0"/>
              <a:t>things – people, places, movie </a:t>
            </a:r>
            <a:br>
              <a:rPr lang="en-US" dirty="0" smtClean="0"/>
            </a:br>
            <a:r>
              <a:rPr lang="en-US" dirty="0" smtClean="0"/>
              <a:t>characters – instead of function.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server stays running for months or years.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server is fixed and nursed back to health if it fails.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People are afraid to replace the server.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Use definition files</a:t>
            </a:r>
          </a:p>
          <a:p>
            <a:pPr lvl="1"/>
            <a:r>
              <a:rPr lang="en-US" dirty="0" smtClean="0"/>
              <a:t>Specify infrastructure elements and how they are configured</a:t>
            </a:r>
          </a:p>
          <a:p>
            <a:pPr lvl="1"/>
            <a:r>
              <a:rPr lang="en-US" dirty="0" smtClean="0"/>
              <a:t>JSON, YAML, XML or Domain Specific Language (DSL)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Self-documented systems</a:t>
            </a:r>
          </a:p>
          <a:p>
            <a:pPr lvl="1"/>
            <a:r>
              <a:rPr lang="en-US" dirty="0" smtClean="0"/>
              <a:t>It’s difficult to document how to build infrastructure.</a:t>
            </a:r>
          </a:p>
          <a:p>
            <a:pPr lvl="1"/>
            <a:r>
              <a:rPr lang="en-US" dirty="0" smtClean="0"/>
              <a:t>Definition files and scripts offer a testable form of documentation.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Version everything</a:t>
            </a:r>
          </a:p>
          <a:p>
            <a:pPr lvl="1"/>
            <a:r>
              <a:rPr lang="en-US" dirty="0" smtClean="0"/>
              <a:t>Source of truth for the desired state of infrastructure.</a:t>
            </a:r>
          </a:p>
          <a:p>
            <a:pPr lvl="1"/>
            <a:r>
              <a:rPr lang="en-US" dirty="0" smtClean="0"/>
              <a:t>Traceability: history of changes and who made them.</a:t>
            </a:r>
          </a:p>
          <a:p>
            <a:pPr lvl="1"/>
            <a:r>
              <a:rPr lang="en-US" dirty="0" smtClean="0"/>
              <a:t>Rollback: ability to revert infrastructure to a previous state.</a:t>
            </a:r>
          </a:p>
          <a:p>
            <a:pPr lvl="1"/>
            <a:r>
              <a:rPr lang="en-US" dirty="0" smtClean="0"/>
              <a:t>Visibility: infrastructure configuration is clearly visible to everyone.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Continuously test systems</a:t>
            </a:r>
          </a:p>
          <a:p>
            <a:pPr lvl="1"/>
            <a:r>
              <a:rPr lang="en-US" dirty="0" smtClean="0"/>
              <a:t>Automated infrastructure testing: every infrastructure change goes through a testing process.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Anti-Fragility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IT has always been focused on </a:t>
            </a:r>
            <a:br>
              <a:rPr lang="en-US" dirty="0" smtClean="0"/>
            </a:br>
            <a:r>
              <a:rPr lang="en-US" dirty="0" smtClean="0"/>
              <a:t>building reliable infrastructure.</a:t>
            </a:r>
          </a:p>
          <a:p>
            <a:endParaRPr lang="en-US" dirty="0" smtClean="0"/>
          </a:p>
          <a:p>
            <a:r>
              <a:rPr lang="en-US" dirty="0" smtClean="0"/>
              <a:t>Infrastructure as Code goes </a:t>
            </a:r>
            <a:br>
              <a:rPr lang="en-US" dirty="0" smtClean="0"/>
            </a:br>
            <a:r>
              <a:rPr lang="en-US" dirty="0" smtClean="0"/>
              <a:t>beyond traditional IT and makes </a:t>
            </a:r>
            <a:br>
              <a:rPr lang="en-US" dirty="0" smtClean="0"/>
            </a:br>
            <a:r>
              <a:rPr lang="en-US" dirty="0" smtClean="0"/>
              <a:t>infrastructure </a:t>
            </a:r>
            <a:r>
              <a:rPr lang="en-US" b="1" dirty="0" smtClean="0"/>
              <a:t>anti-fragile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Exercise damages muscles, but also makes them stronger.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Preventing change in IT systems makes them weaker, while increasing and managing change makes them stronger.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Chaos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 smtClean="0"/>
              <a:t>Complex systems fail in unpredictable ways.</a:t>
            </a:r>
          </a:p>
          <a:p>
            <a:endParaRPr lang="en-US" dirty="0"/>
          </a:p>
          <a:p>
            <a:r>
              <a:rPr lang="en-US" dirty="0" smtClean="0"/>
              <a:t>Chaos engineering seeks to identify weaknesses in complex systems.</a:t>
            </a:r>
          </a:p>
          <a:p>
            <a:pPr lvl="1"/>
            <a:r>
              <a:rPr lang="en-US" dirty="0" smtClean="0"/>
              <a:t>Improper fallback settings when a system is unavailable.</a:t>
            </a:r>
          </a:p>
          <a:p>
            <a:pPr lvl="1"/>
            <a:r>
              <a:rPr lang="en-US" dirty="0" smtClean="0"/>
              <a:t>Retry storms from improperly tuned timeouts.</a:t>
            </a:r>
          </a:p>
          <a:p>
            <a:pPr lvl="1"/>
            <a:r>
              <a:rPr lang="en-US" dirty="0" smtClean="0"/>
              <a:t>Outages when downstream dependencies receive too much traffic.</a:t>
            </a:r>
          </a:p>
          <a:p>
            <a:pPr lvl="1"/>
            <a:r>
              <a:rPr lang="en-US" dirty="0" smtClean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 smtClean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 smtClean="0"/>
              <a:t>Site: http://</a:t>
            </a:r>
            <a:r>
              <a:rPr lang="en-US" dirty="0" err="1" smtClean="0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vid" value="&quot;https://www.youtube.com/watch?v=KVbTjlZ0sf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16198</TotalTime>
  <Words>2999</Words>
  <Application>Microsoft Macintosh PowerPoint</Application>
  <PresentationFormat>On-screen Show (4:3)</PresentationFormat>
  <Paragraphs>637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Calibri</vt:lpstr>
      <vt:lpstr>Mangal</vt:lpstr>
      <vt:lpstr>Arial</vt:lpstr>
      <vt:lpstr>Office Theme</vt:lpstr>
      <vt:lpstr>DevOps &amp; Cloud Infrastructure SEIS 665 Week 9</vt:lpstr>
      <vt:lpstr>Agenda</vt:lpstr>
      <vt:lpstr>Infrastructure as Code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Terraform</vt:lpstr>
      <vt:lpstr>Terraform Hands-on</vt:lpstr>
      <vt:lpstr>AWS CloudFormation</vt:lpstr>
      <vt:lpstr>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Format Version &amp; Description sections</vt:lpstr>
      <vt:lpstr>Metadata section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Additional Resources</vt:lpstr>
      <vt:lpstr>Homework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247</cp:revision>
  <dcterms:created xsi:type="dcterms:W3CDTF">2016-04-18T21:29:35Z</dcterms:created>
  <dcterms:modified xsi:type="dcterms:W3CDTF">2017-04-04T00:34:50Z</dcterms:modified>
</cp:coreProperties>
</file>

<file path=docProps/thumbnail.jpeg>
</file>